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9"/>
  </p:notesMasterIdLst>
  <p:handoutMasterIdLst>
    <p:handoutMasterId r:id="rId10"/>
  </p:handoutMasterIdLst>
  <p:sldIdLst>
    <p:sldId id="474" r:id="rId2"/>
    <p:sldId id="803" r:id="rId3"/>
    <p:sldId id="796" r:id="rId4"/>
    <p:sldId id="797" r:id="rId5"/>
    <p:sldId id="802" r:id="rId6"/>
    <p:sldId id="800" r:id="rId7"/>
    <p:sldId id="799" r:id="rId8"/>
  </p:sldIdLst>
  <p:sldSz cx="9144000" cy="6858000" type="screen4x3"/>
  <p:notesSz cx="6669088" cy="9928225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CFF68459-160B-A14D-96BE-083B33AC23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300"/>
          </a:xfrm>
          <a:prstGeom prst="rect">
            <a:avLst/>
          </a:prstGeom>
        </p:spPr>
        <p:txBody>
          <a:bodyPr vert="horz" wrap="square" lIns="92303" tIns="46151" rIns="92303" bIns="4615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1FF8D5C-DB68-F94A-BD16-3F6AE7D8C8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5300"/>
          </a:xfrm>
          <a:prstGeom prst="rect">
            <a:avLst/>
          </a:prstGeom>
        </p:spPr>
        <p:txBody>
          <a:bodyPr vert="horz" wrap="square" lIns="92303" tIns="46151" rIns="92303" bIns="4615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88FCFF9-BE38-6F4B-9547-C8271171455F}" type="datetimeFigureOut">
              <a:rPr lang="en-US" altLang="en-US"/>
              <a:pPr>
                <a:defRPr/>
              </a:pPr>
              <a:t>4/17/25</a:t>
            </a:fld>
            <a:endParaRPr lang="en-US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F8B1E4C-9CC7-184D-ABB8-9636190D5E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889250" cy="495300"/>
          </a:xfrm>
          <a:prstGeom prst="rect">
            <a:avLst/>
          </a:prstGeom>
        </p:spPr>
        <p:txBody>
          <a:bodyPr vert="horz" wrap="square" lIns="92303" tIns="46151" rIns="92303" bIns="4615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6D7121C-584B-F649-8286-E5A154A7E2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8250" y="9431338"/>
            <a:ext cx="2889250" cy="495300"/>
          </a:xfrm>
          <a:prstGeom prst="rect">
            <a:avLst/>
          </a:prstGeom>
        </p:spPr>
        <p:txBody>
          <a:bodyPr vert="horz" wrap="square" lIns="92303" tIns="46151" rIns="92303" bIns="4615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BC55417-E389-C848-A4C6-150D34F979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C2D74A76-1571-A142-9900-A719FDC5868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3" tIns="46151" rIns="92303" bIns="4615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93B0E9A8-A974-AA4A-BB6B-BDB406597F2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3" tIns="46151" rIns="92303" bIns="4615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32400E76-6DAD-AAA2-D841-4E2ADADF63C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6125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06E5A4C1-3B37-3942-87FB-7F44222008F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3" tIns="46151" rIns="92303" bIns="461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4DA6CB51-1544-534F-888B-4A293B964C9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3" tIns="46151" rIns="92303" bIns="4615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>
            <a:extLst>
              <a:ext uri="{FF2B5EF4-FFF2-40B4-BE49-F238E27FC236}">
                <a16:creationId xmlns:a16="http://schemas.microsoft.com/office/drawing/2014/main" id="{CAFE9704-6548-654E-A965-F042FC282F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32925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3" tIns="46151" rIns="92303" bIns="4615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A147A30-D10B-B442-BE81-1EF21B43DAD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anose="02020500000000000000" pitchFamily="18" charset="-120"/>
        <a:cs typeface="新細明體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anose="02020500000000000000" pitchFamily="18" charset="-120"/>
        <a:cs typeface="新細明體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anose="02020500000000000000" pitchFamily="18" charset="-120"/>
        <a:cs typeface="新細明體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anose="02020500000000000000" pitchFamily="18" charset="-120"/>
        <a:cs typeface="新細明體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anose="02020500000000000000" pitchFamily="18" charset="-120"/>
        <a:cs typeface="新細明體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投影片圖像版面配置區 1">
            <a:extLst>
              <a:ext uri="{FF2B5EF4-FFF2-40B4-BE49-F238E27FC236}">
                <a16:creationId xmlns:a16="http://schemas.microsoft.com/office/drawing/2014/main" id="{CBB5A49C-9696-183A-9E94-29D440038E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備忘稿版面配置區 2">
            <a:extLst>
              <a:ext uri="{FF2B5EF4-FFF2-40B4-BE49-F238E27FC236}">
                <a16:creationId xmlns:a16="http://schemas.microsoft.com/office/drawing/2014/main" id="{9533BBB2-5767-1DFF-EED4-FA6465E3A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507" name="投影片編號版面配置區 3">
            <a:extLst>
              <a:ext uri="{FF2B5EF4-FFF2-40B4-BE49-F238E27FC236}">
                <a16:creationId xmlns:a16="http://schemas.microsoft.com/office/drawing/2014/main" id="{FC8A54F2-BC46-6003-446C-D8F8C1FC4B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fld id="{2ECA8BEC-B658-C941-9BAD-A4391F5C80AB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062C4446-4AF0-9143-8F43-E739788EA6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F71AB5ED-52C8-9A49-A60A-29612CB202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315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E0540544-1D9A-654B-B0E2-12AB928E97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8A48D496-CB82-064D-B9E6-9E609F6E17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390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95D1428A-139D-734D-B87E-55B6323C75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5544CB85-CD85-144C-914E-179FFE5790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811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E7EE394C-3CC3-3545-8DD1-BD1CEF7507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A6D2A75E-0B4F-F84D-AB25-EE0BECB07F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297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ACCC3F89-9463-2F4B-8663-B6C2E84DA2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851610DF-6F86-D942-8446-66E5FF971A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085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F0BD6BBA-4FDD-F749-A71F-96FD8A7BB3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0207657A-82D7-7F4F-8CD3-93968B1346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203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E4600FB-98EA-EDD2-93E3-F62B12F2B30C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76CEF849-0563-8DC8-D5FF-CC2E5B1AF8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0" name="Rectangle 4">
                <a:extLst>
                  <a:ext uri="{FF2B5EF4-FFF2-40B4-BE49-F238E27FC236}">
                    <a16:creationId xmlns:a16="http://schemas.microsoft.com/office/drawing/2014/main" id="{41E16BCD-1960-571A-8C2D-806A3702A6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" name="Rectangle 5">
                <a:extLst>
                  <a:ext uri="{FF2B5EF4-FFF2-40B4-BE49-F238E27FC236}">
                    <a16:creationId xmlns:a16="http://schemas.microsoft.com/office/drawing/2014/main" id="{FBF26EAC-EBF1-3744-F059-AE225AE1CE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grpSp>
          <p:nvGrpSpPr>
            <p:cNvPr id="4" name="Group 6">
              <a:extLst>
                <a:ext uri="{FF2B5EF4-FFF2-40B4-BE49-F238E27FC236}">
                  <a16:creationId xmlns:a16="http://schemas.microsoft.com/office/drawing/2014/main" id="{B5C75A08-B14F-1A4D-4804-D538113B0F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C104D3F-E4B4-2881-1D4F-BB596A1168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64BD9DA-B816-7A3B-B0D6-61EE19A46F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sp>
          <p:nvSpPr>
            <p:cNvPr id="5" name="Rectangle 9">
              <a:extLst>
                <a:ext uri="{FF2B5EF4-FFF2-40B4-BE49-F238E27FC236}">
                  <a16:creationId xmlns:a16="http://schemas.microsoft.com/office/drawing/2014/main" id="{679F2332-86F0-A5CE-D577-D40CF1FB9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6" name="Rectangle 10">
              <a:extLst>
                <a:ext uri="{FF2B5EF4-FFF2-40B4-BE49-F238E27FC236}">
                  <a16:creationId xmlns:a16="http://schemas.microsoft.com/office/drawing/2014/main" id="{3977FD15-B356-5786-3821-42B8ED90C9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7" name="Rectangle 11">
              <a:extLst>
                <a:ext uri="{FF2B5EF4-FFF2-40B4-BE49-F238E27FC236}">
                  <a16:creationId xmlns:a16="http://schemas.microsoft.com/office/drawing/2014/main" id="{905F9C57-CD2F-BBDF-3A12-89D4DEE4232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0691282E-16DC-E2A5-7C2F-A36CCAE81E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90D07BE1-88D6-8F3F-CA41-64FF272ED9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A7E7314E-6A48-9F8D-1148-DE9F9CC874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6C732D5-7F22-2D4B-853B-B0DA3761746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26480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34A6CF16-F731-3C74-A027-C9C7F1FA8F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6D2FA52F-09B5-9C84-3268-A666FD10E3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FD8C60E4-E200-AB12-4CE8-A230641234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131C0F-F90F-5D49-B02C-DA56746C8DB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95658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CBE874F6-CB53-C63C-BC8A-707C30AE22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225A1451-3385-DD99-AA97-6623242C50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80FB5D22-BB91-D244-052E-59EF540959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3810E3-A8B5-1445-9524-4EBD0EBECF9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56813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D7C7D0CE-DA86-4FF3-7AAA-8E6AB931EF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D7A03239-4925-84FE-04E3-1B6AAB8622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48EE54FD-441C-8302-1562-26220A2B7A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473534-DA24-BC46-BEAE-F0A83BF0BA4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26367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D029BDFA-7FBB-9F22-052B-C3AF54984F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78B5AD6D-BDCA-BAAE-35B1-AE5EE14787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0ABA5A09-BF57-1AEB-9EA4-DE238038F5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252724-A558-634A-9CCE-E70F61DF8ED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19421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78F00848-74D3-0473-F299-CFFA82B214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7DA5CB20-369A-FD2A-E00A-295BA186C4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E64A3BB2-5572-82DC-9C9E-3B032C1CB7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24F1B1-0192-9A4D-891D-8133B664A15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43217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95B45376-5630-206D-49FF-7884068A8D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F0240C1D-6244-F003-1831-2F2BB56E9E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B22774D4-48DE-36FF-4B5C-75C50F1739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40C5BB-4FC6-C349-8E60-BC75A0D8350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51910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27FB9FCC-C10B-6885-0540-4E44501D10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144BDBB3-0325-BA3E-969B-B2B84D11D3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3AF0DB2E-B6EE-91FA-B5D8-AF68C530FF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5B68E8-CF63-6043-BE3B-4644061A51D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99081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D505CB88-664C-A5CC-F285-8616D6399C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6D51FDD9-5038-55A0-4ECE-DD5F54180D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0E9E60DF-C534-60CF-E926-B2A8280BEF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47AE4C-C676-404B-A356-B4EAA9751CE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13530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4E58C604-17F2-B452-6B11-D536889FD7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9C9BF1DC-136D-8CF5-2763-B95F3CDBA1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02817125-9AB9-82F0-390D-2A59BFF723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B166DC-7AF5-8943-B9EA-CE517C88299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13273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DBCB5676-4113-5C6A-3319-51B4669DD1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0EB4BCAA-C771-0A86-C1D7-A42B2AF4B4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A91DA54E-071C-67D0-0B4E-0D0BC1A98E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A1E235-E623-A446-9A64-7517CA38820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83374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B88B80E7-E83A-83B3-8932-A175628956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6030C80B-FE85-12BD-EF16-FE47961D85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449B75AE-A1D5-DF75-1896-AC1E86EDE3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111624-904D-5645-A162-E09DF5679C9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50089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1A603553-74F6-E12D-124A-92A2DEE4DA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138DECF1-A5CD-62E3-51D8-1DFF6A0B0B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F10B0DE0-0FBE-4D32-D1D1-1DC1985077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ED68A2-7531-954A-9B1A-D01F4C4D5C1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77848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E5A7DAB4-9B24-804D-A1AD-99CD091735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6D07B6E5-0356-F204-CA9C-B96EC4CBB8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66A97B2A-689E-DE9F-435E-D1E54FC86C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4531C5-233D-F643-B707-36B5092CD1C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06855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586DB73F-DE57-3410-A714-32AA24DCEE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39D47F56-358E-7172-9A1D-73C82C35EE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7F50DDF9-F74F-889C-A79C-9258734974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C6A6A-24AF-624E-8DDD-BDF38874EAA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25239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95DB1142-9A6B-8C63-F6A5-85FC5DE944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09E59648-D0B9-394F-D42B-3091D8F1CE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2C5492D9-77AB-9E71-C9C6-46A1B38072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9364A7-D603-EC4B-AC49-CC60AC0FDB4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66196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514A45C-932A-AE4E-ACA3-9FEC109895A6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en-US" sz="2400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2381256-41A5-2345-98EA-DE1B57585F40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en-US" sz="2400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30636D5-2BA1-224C-823C-40ADD3565B50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en-US" sz="240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3B34071-BD46-FE43-BF2C-6BB615453A77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en-US" sz="240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666BA7F-99A9-694C-932B-E31055DE3F79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en-US" sz="2400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2058FEFF-6354-9742-A28E-3155B0E78834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en-US" sz="2400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25D6D806-36CD-D044-9B79-E7EF0EC4DEB2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en-US" sz="2400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C5F13185-EEC5-E242-1222-8C3EC0B577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7FED6499-4B12-3732-7A8D-5DC6DE7C99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107" name="Rectangle 11">
            <a:extLst>
              <a:ext uri="{FF2B5EF4-FFF2-40B4-BE49-F238E27FC236}">
                <a16:creationId xmlns:a16="http://schemas.microsoft.com/office/drawing/2014/main" id="{BEC48FBC-C5D8-0745-97E0-B5B044270A4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latin typeface="Tahoma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8" name="Rectangle 12">
            <a:extLst>
              <a:ext uri="{FF2B5EF4-FFF2-40B4-BE49-F238E27FC236}">
                <a16:creationId xmlns:a16="http://schemas.microsoft.com/office/drawing/2014/main" id="{7D06D905-A01F-BF48-AD1C-F32780AC295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latin typeface="Tahoma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9" name="Rectangle 13">
            <a:extLst>
              <a:ext uri="{FF2B5EF4-FFF2-40B4-BE49-F238E27FC236}">
                <a16:creationId xmlns:a16="http://schemas.microsoft.com/office/drawing/2014/main" id="{73A64477-7A62-D846-B0FF-A4729657FA8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/>
            </a:lvl1pPr>
          </a:lstStyle>
          <a:p>
            <a:fld id="{A878475F-19C0-7B47-884E-A7E1A92696F5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50" r:id="rId1"/>
    <p:sldLayoutId id="2147485435" r:id="rId2"/>
    <p:sldLayoutId id="2147485436" r:id="rId3"/>
    <p:sldLayoutId id="2147485437" r:id="rId4"/>
    <p:sldLayoutId id="2147485438" r:id="rId5"/>
    <p:sldLayoutId id="2147485439" r:id="rId6"/>
    <p:sldLayoutId id="2147485440" r:id="rId7"/>
    <p:sldLayoutId id="2147485441" r:id="rId8"/>
    <p:sldLayoutId id="2147485442" r:id="rId9"/>
    <p:sldLayoutId id="2147485443" r:id="rId10"/>
    <p:sldLayoutId id="2147485444" r:id="rId11"/>
    <p:sldLayoutId id="2147485445" r:id="rId12"/>
    <p:sldLayoutId id="2147485446" r:id="rId13"/>
    <p:sldLayoutId id="2147485447" r:id="rId14"/>
    <p:sldLayoutId id="2147485448" r:id="rId15"/>
    <p:sldLayoutId id="2147485449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新細明體" panose="02020500000000000000" pitchFamily="18" charset="-120"/>
          <a:cs typeface="新細明體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anose="02020500000000000000" pitchFamily="18" charset="-120"/>
          <a:cs typeface="新細明體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anose="02020500000000000000" pitchFamily="18" charset="-120"/>
          <a:cs typeface="新細明體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anose="02020500000000000000" pitchFamily="18" charset="-120"/>
          <a:cs typeface="新細明體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anose="02020500000000000000" pitchFamily="18" charset="-120"/>
          <a:cs typeface="新細明體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新細明體" panose="02020500000000000000" pitchFamily="18" charset="-120"/>
          <a:cs typeface="新細明體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新細明體" panose="02020500000000000000" pitchFamily="18" charset="-120"/>
          <a:cs typeface="新細明體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新細明體" panose="02020500000000000000" pitchFamily="18" charset="-120"/>
          <a:cs typeface="新細明體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panose="02020500000000000000" pitchFamily="18" charset="-120"/>
          <a:cs typeface="新細明體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panose="02020500000000000000" pitchFamily="18" charset="-120"/>
          <a:cs typeface="新細明體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A482EE69-5A14-E8F0-A5D8-57EEC382D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857250"/>
            <a:ext cx="85407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en-US" altLang="zh-TW" b="1" dirty="0">
                <a:solidFill>
                  <a:srgbClr val="000066"/>
                </a:solidFill>
              </a:rPr>
            </a:br>
            <a:r>
              <a:rPr lang="en-US" altLang="zh-TW" b="1" dirty="0">
                <a:solidFill>
                  <a:srgbClr val="000066"/>
                </a:solidFill>
              </a:rPr>
              <a:t>MMAT 5390: Mathematical Imaging</a:t>
            </a:r>
          </a:p>
        </p:txBody>
      </p:sp>
      <p:sp>
        <p:nvSpPr>
          <p:cNvPr id="20482" name="Rectangle 4">
            <a:extLst>
              <a:ext uri="{FF2B5EF4-FFF2-40B4-BE49-F238E27FC236}">
                <a16:creationId xmlns:a16="http://schemas.microsoft.com/office/drawing/2014/main" id="{0F2BFB39-3F72-685D-D042-FB2D94EDA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149725"/>
            <a:ext cx="8501062" cy="25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Prof. Ronald Lok Ming Lui</a:t>
            </a:r>
            <a:br>
              <a:rPr lang="en-US" altLang="en-US" sz="180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altLang="en-US" sz="1800" b="1">
                <a:latin typeface="Arial" panose="020B0604020202020204" pitchFamily="34" charset="0"/>
              </a:rPr>
              <a:t>Department of Mathematics,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The Chinese University of Hong Kong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en-US" altLang="en-US" sz="1800" b="1">
                <a:latin typeface="Arial" panose="020B0604020202020204" pitchFamily="34" charset="0"/>
              </a:rPr>
            </a:br>
            <a:br>
              <a:rPr lang="en-US" altLang="en-US" sz="1800">
                <a:solidFill>
                  <a:schemeClr val="tx2"/>
                </a:solidFill>
                <a:latin typeface="Arial" panose="020B0604020202020204" pitchFamily="34" charset="0"/>
              </a:rPr>
            </a:br>
            <a:br>
              <a:rPr lang="en-US" altLang="en-US" sz="1800">
                <a:solidFill>
                  <a:schemeClr val="tx2"/>
                </a:solidFill>
                <a:latin typeface="Arial" panose="020B0604020202020204" pitchFamily="34" charset="0"/>
              </a:rPr>
            </a:br>
            <a:endParaRPr lang="en-US" altLang="zh-TW" sz="18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0483" name="Rectangle 4">
            <a:extLst>
              <a:ext uri="{FF2B5EF4-FFF2-40B4-BE49-F238E27FC236}">
                <a16:creationId xmlns:a16="http://schemas.microsoft.com/office/drawing/2014/main" id="{D10762FD-473D-909D-EDCB-9FFD490D2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13" y="1628775"/>
            <a:ext cx="8501062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Lecture 11: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Example of Image sharpening, linear/nonlinear image filtering,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en-US" altLang="en-US" sz="2200" b="1" dirty="0">
                <a:latin typeface="Arial" panose="020B0604020202020204" pitchFamily="34" charset="0"/>
              </a:rPr>
            </a:br>
            <a:br>
              <a:rPr lang="en-US" altLang="en-US" sz="2200" dirty="0">
                <a:solidFill>
                  <a:schemeClr val="tx2"/>
                </a:solidFill>
                <a:latin typeface="Arial" panose="020B0604020202020204" pitchFamily="34" charset="0"/>
              </a:rPr>
            </a:br>
            <a:br>
              <a:rPr lang="en-US" altLang="en-US" sz="2200" dirty="0">
                <a:solidFill>
                  <a:schemeClr val="tx2"/>
                </a:solidFill>
                <a:latin typeface="Arial" panose="020B0604020202020204" pitchFamily="34" charset="0"/>
              </a:rPr>
            </a:br>
            <a:endParaRPr lang="en-US" altLang="zh-TW" sz="22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0484" name="TextBox 1">
            <a:extLst>
              <a:ext uri="{FF2B5EF4-FFF2-40B4-BE49-F238E27FC236}">
                <a16:creationId xmlns:a16="http://schemas.microsoft.com/office/drawing/2014/main" id="{2113960B-9D84-614A-CBB6-6DDE5C401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7463" y="6808788"/>
            <a:ext cx="185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3">
            <a:extLst>
              <a:ext uri="{FF2B5EF4-FFF2-40B4-BE49-F238E27FC236}">
                <a16:creationId xmlns:a16="http://schemas.microsoft.com/office/drawing/2014/main" id="{682A256D-5E83-BC45-B242-6DD5C31FC5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132138" y="188913"/>
            <a:ext cx="3743325" cy="503237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Isotropic diffusion</a:t>
            </a:r>
            <a:endParaRPr lang="en-GB" altLang="en-US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E8AD65B3-A42B-9949-A4AD-45A67F43584D}"/>
              </a:ext>
            </a:extLst>
          </p:cNvPr>
          <p:cNvSpPr/>
          <p:nvPr/>
        </p:nvSpPr>
        <p:spPr bwMode="auto">
          <a:xfrm>
            <a:off x="3132138" y="188913"/>
            <a:ext cx="3455987" cy="503237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34819" name="Rectangle 13">
            <a:extLst>
              <a:ext uri="{FF2B5EF4-FFF2-40B4-BE49-F238E27FC236}">
                <a16:creationId xmlns:a16="http://schemas.microsoft.com/office/drawing/2014/main" id="{CC811957-B5A8-544C-A9DE-201188F0C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981075"/>
            <a:ext cx="9144001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pic>
        <p:nvPicPr>
          <p:cNvPr id="34820" name="Picture 2" descr="Heat_eqn.gif">
            <a:extLst>
              <a:ext uri="{FF2B5EF4-FFF2-40B4-BE49-F238E27FC236}">
                <a16:creationId xmlns:a16="http://schemas.microsoft.com/office/drawing/2014/main" id="{4395B7BC-CE14-F04B-A799-5FD82A28C8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043113"/>
            <a:ext cx="4895850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758332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">
            <a:extLst>
              <a:ext uri="{FF2B5EF4-FFF2-40B4-BE49-F238E27FC236}">
                <a16:creationId xmlns:a16="http://schemas.microsoft.com/office/drawing/2014/main" id="{634CC85B-EA84-E24B-BFCE-2DAFC117A8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132138" y="188913"/>
            <a:ext cx="3743325" cy="503237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Isotropic diffusion</a:t>
            </a:r>
            <a:endParaRPr lang="en-GB" altLang="en-US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E2524590-7CAB-A944-BEC3-7ED9F731D89A}"/>
              </a:ext>
            </a:extLst>
          </p:cNvPr>
          <p:cNvSpPr/>
          <p:nvPr/>
        </p:nvSpPr>
        <p:spPr bwMode="auto">
          <a:xfrm>
            <a:off x="3132138" y="188913"/>
            <a:ext cx="3455987" cy="503237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36867" name="Rectangle 13">
            <a:extLst>
              <a:ext uri="{FF2B5EF4-FFF2-40B4-BE49-F238E27FC236}">
                <a16:creationId xmlns:a16="http://schemas.microsoft.com/office/drawing/2014/main" id="{F8678DDC-DCF2-2F46-8750-F0A38254A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981075"/>
            <a:ext cx="9144001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pic>
        <p:nvPicPr>
          <p:cNvPr id="36868" name="Picture 3">
            <a:extLst>
              <a:ext uri="{FF2B5EF4-FFF2-40B4-BE49-F238E27FC236}">
                <a16:creationId xmlns:a16="http://schemas.microsoft.com/office/drawing/2014/main" id="{57A92B8E-3177-BA45-9C0F-6898D1A6A3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812800"/>
            <a:ext cx="7343775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4">
            <a:extLst>
              <a:ext uri="{FF2B5EF4-FFF2-40B4-BE49-F238E27FC236}">
                <a16:creationId xmlns:a16="http://schemas.microsoft.com/office/drawing/2014/main" id="{6878FDFD-DACF-184D-B6CA-78C8393D75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789363"/>
            <a:ext cx="7372350" cy="257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Rectangle 8">
            <a:extLst>
              <a:ext uri="{FF2B5EF4-FFF2-40B4-BE49-F238E27FC236}">
                <a16:creationId xmlns:a16="http://schemas.microsoft.com/office/drawing/2014/main" id="{6D6A83C2-A1E4-1448-94EE-444114751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3357563"/>
            <a:ext cx="2160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Original image</a:t>
            </a:r>
            <a:endParaRPr lang="en-US" altLang="en-US" sz="2000"/>
          </a:p>
        </p:txBody>
      </p:sp>
      <p:sp>
        <p:nvSpPr>
          <p:cNvPr id="36871" name="Rectangle 9">
            <a:extLst>
              <a:ext uri="{FF2B5EF4-FFF2-40B4-BE49-F238E27FC236}">
                <a16:creationId xmlns:a16="http://schemas.microsoft.com/office/drawing/2014/main" id="{CC2D0536-0DAA-D441-AC0A-6A58163D9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3357563"/>
            <a:ext cx="2160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Sigma = 1.98 </a:t>
            </a:r>
            <a:endParaRPr lang="en-US" altLang="en-US" sz="2000"/>
          </a:p>
        </p:txBody>
      </p:sp>
      <p:sp>
        <p:nvSpPr>
          <p:cNvPr id="36872" name="Rectangle 10">
            <a:extLst>
              <a:ext uri="{FF2B5EF4-FFF2-40B4-BE49-F238E27FC236}">
                <a16:creationId xmlns:a16="http://schemas.microsoft.com/office/drawing/2014/main" id="{E5A9C93E-70EB-B24D-BBA7-A7675CBB1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6342063"/>
            <a:ext cx="2160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Sigma = 4.28</a:t>
            </a:r>
            <a:endParaRPr lang="en-US" altLang="en-US" sz="2000"/>
          </a:p>
        </p:txBody>
      </p:sp>
      <p:sp>
        <p:nvSpPr>
          <p:cNvPr id="36873" name="Rectangle 12">
            <a:extLst>
              <a:ext uri="{FF2B5EF4-FFF2-40B4-BE49-F238E27FC236}">
                <a16:creationId xmlns:a16="http://schemas.microsoft.com/office/drawing/2014/main" id="{2F8B5894-2790-9445-8155-88683A805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6342063"/>
            <a:ext cx="2160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Sigma = 8.24</a:t>
            </a: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399592239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3">
            <a:extLst>
              <a:ext uri="{FF2B5EF4-FFF2-40B4-BE49-F238E27FC236}">
                <a16:creationId xmlns:a16="http://schemas.microsoft.com/office/drawing/2014/main" id="{6D04D5F7-676A-E14D-9D77-F4B8EA6967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27313" y="188913"/>
            <a:ext cx="4248150" cy="503237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Anisotropic diffusion</a:t>
            </a:r>
            <a:endParaRPr lang="en-GB" altLang="en-US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BEA792C5-4FF1-A741-9A69-D924752639E5}"/>
              </a:ext>
            </a:extLst>
          </p:cNvPr>
          <p:cNvSpPr/>
          <p:nvPr/>
        </p:nvSpPr>
        <p:spPr bwMode="auto">
          <a:xfrm>
            <a:off x="2627313" y="188913"/>
            <a:ext cx="3960812" cy="503237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38915" name="Rectangle 13">
            <a:extLst>
              <a:ext uri="{FF2B5EF4-FFF2-40B4-BE49-F238E27FC236}">
                <a16:creationId xmlns:a16="http://schemas.microsoft.com/office/drawing/2014/main" id="{E63D35BA-44D4-724B-AD28-4F3C28994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981075"/>
            <a:ext cx="9144001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pic>
        <p:nvPicPr>
          <p:cNvPr id="38916" name="Picture 1">
            <a:extLst>
              <a:ext uri="{FF2B5EF4-FFF2-40B4-BE49-F238E27FC236}">
                <a16:creationId xmlns:a16="http://schemas.microsoft.com/office/drawing/2014/main" id="{839FF566-377D-DF4E-891A-66BFD8B177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896938"/>
            <a:ext cx="5754687" cy="596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98974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3">
            <a:extLst>
              <a:ext uri="{FF2B5EF4-FFF2-40B4-BE49-F238E27FC236}">
                <a16:creationId xmlns:a16="http://schemas.microsoft.com/office/drawing/2014/main" id="{1B606708-E763-A342-8762-620BAB1B24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27313" y="188913"/>
            <a:ext cx="4248150" cy="503237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Anisotropic diffusion</a:t>
            </a:r>
            <a:endParaRPr lang="en-GB" altLang="en-US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BEA792C5-4FF1-A741-9A69-D924752639E5}"/>
              </a:ext>
            </a:extLst>
          </p:cNvPr>
          <p:cNvSpPr/>
          <p:nvPr/>
        </p:nvSpPr>
        <p:spPr bwMode="auto">
          <a:xfrm>
            <a:off x="2627313" y="188913"/>
            <a:ext cx="3960812" cy="503237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40963" name="Rectangle 13">
            <a:extLst>
              <a:ext uri="{FF2B5EF4-FFF2-40B4-BE49-F238E27FC236}">
                <a16:creationId xmlns:a16="http://schemas.microsoft.com/office/drawing/2014/main" id="{96EA89BF-7E70-E44B-A776-C480E1611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981075"/>
            <a:ext cx="9144001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pic>
        <p:nvPicPr>
          <p:cNvPr id="40964" name="Picture 1">
            <a:extLst>
              <a:ext uri="{FF2B5EF4-FFF2-40B4-BE49-F238E27FC236}">
                <a16:creationId xmlns:a16="http://schemas.microsoft.com/office/drawing/2014/main" id="{CCDB70EA-4BA8-324A-89CC-41773F58E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0875"/>
            <a:ext cx="91440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601971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3">
            <a:extLst>
              <a:ext uri="{FF2B5EF4-FFF2-40B4-BE49-F238E27FC236}">
                <a16:creationId xmlns:a16="http://schemas.microsoft.com/office/drawing/2014/main" id="{250A2CE2-364F-2241-85FA-4EC68C6D41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27313" y="188913"/>
            <a:ext cx="4248150" cy="503237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Anisotropic diffusion</a:t>
            </a:r>
            <a:endParaRPr lang="en-GB" altLang="en-US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BEA792C5-4FF1-A741-9A69-D924752639E5}"/>
              </a:ext>
            </a:extLst>
          </p:cNvPr>
          <p:cNvSpPr/>
          <p:nvPr/>
        </p:nvSpPr>
        <p:spPr bwMode="auto">
          <a:xfrm>
            <a:off x="2627313" y="188913"/>
            <a:ext cx="3960812" cy="503237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43011" name="Rectangle 13">
            <a:extLst>
              <a:ext uri="{FF2B5EF4-FFF2-40B4-BE49-F238E27FC236}">
                <a16:creationId xmlns:a16="http://schemas.microsoft.com/office/drawing/2014/main" id="{F1827C59-8E96-FF4A-9C90-FCD626E10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981075"/>
            <a:ext cx="9144001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pic>
        <p:nvPicPr>
          <p:cNvPr id="43012" name="Picture 2">
            <a:extLst>
              <a:ext uri="{FF2B5EF4-FFF2-40B4-BE49-F238E27FC236}">
                <a16:creationId xmlns:a16="http://schemas.microsoft.com/office/drawing/2014/main" id="{E2BF1E9C-1B3A-F045-980C-D61865482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484313"/>
            <a:ext cx="9144000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39351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3">
            <a:extLst>
              <a:ext uri="{FF2B5EF4-FFF2-40B4-BE49-F238E27FC236}">
                <a16:creationId xmlns:a16="http://schemas.microsoft.com/office/drawing/2014/main" id="{91B2CA99-8EE3-1242-BE1E-2B4953F540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27313" y="188913"/>
            <a:ext cx="4248150" cy="503237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Anisotropic diffusion</a:t>
            </a:r>
            <a:endParaRPr lang="en-GB" altLang="en-US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BEA792C5-4FF1-A741-9A69-D924752639E5}"/>
              </a:ext>
            </a:extLst>
          </p:cNvPr>
          <p:cNvSpPr/>
          <p:nvPr/>
        </p:nvSpPr>
        <p:spPr bwMode="auto">
          <a:xfrm>
            <a:off x="2627313" y="188913"/>
            <a:ext cx="3960812" cy="503237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45059" name="Rectangle 13">
            <a:extLst>
              <a:ext uri="{FF2B5EF4-FFF2-40B4-BE49-F238E27FC236}">
                <a16:creationId xmlns:a16="http://schemas.microsoft.com/office/drawing/2014/main" id="{A5F53E7D-0D62-CC44-AFF1-7FF18B1B3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981075"/>
            <a:ext cx="9144001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pic>
        <p:nvPicPr>
          <p:cNvPr id="45060" name="Picture 1">
            <a:extLst>
              <a:ext uri="{FF2B5EF4-FFF2-40B4-BE49-F238E27FC236}">
                <a16:creationId xmlns:a16="http://schemas.microsoft.com/office/drawing/2014/main" id="{83599D12-D38F-394D-82EE-B94787EB3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1511300"/>
            <a:ext cx="7124700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51919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新細明體"/>
        <a:cs typeface=""/>
      </a:majorFont>
      <a:minorFont>
        <a:latin typeface="Tahom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Axis</Template>
  <TotalTime>18606</TotalTime>
  <Words>676</Words>
  <Application>Microsoft Office PowerPoint</Application>
  <PresentationFormat>On-screen Show (4:3)</PresentationFormat>
  <Paragraphs>163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Blends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Automatic Landmark Tracking and the Optimization of Brain Conformal Maps</dc:title>
  <dc:creator>LUI LOK MING</dc:creator>
  <cp:lastModifiedBy>Ronald Lui (PMA)</cp:lastModifiedBy>
  <cp:revision>1850</cp:revision>
  <dcterms:created xsi:type="dcterms:W3CDTF">2005-12-01T02:17:30Z</dcterms:created>
  <dcterms:modified xsi:type="dcterms:W3CDTF">2025-04-17T02:29:04Z</dcterms:modified>
</cp:coreProperties>
</file>